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69" r:id="rId11"/>
    <p:sldId id="270" r:id="rId12"/>
    <p:sldId id="271" r:id="rId13"/>
    <p:sldId id="262" r:id="rId14"/>
    <p:sldId id="273" r:id="rId15"/>
    <p:sldId id="272" r:id="rId16"/>
    <p:sldId id="26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6AC"/>
    <a:srgbClr val="832230"/>
    <a:srgbClr val="4F1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4" autoAdjust="0"/>
    <p:restoredTop sz="94650" autoAdjust="0"/>
  </p:normalViewPr>
  <p:slideViewPr>
    <p:cSldViewPr>
      <p:cViewPr>
        <p:scale>
          <a:sx n="112" d="100"/>
          <a:sy n="112" d="100"/>
        </p:scale>
        <p:origin x="1320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04F28-F9DC-2849-87D9-A0C6415359F7}" type="doc">
      <dgm:prSet loTypeId="urn:microsoft.com/office/officeart/2005/8/layout/process1" loCatId="" qsTypeId="urn:microsoft.com/office/officeart/2005/8/quickstyle/simple1" qsCatId="simple" csTypeId="urn:microsoft.com/office/officeart/2005/8/colors/accent5_4" csCatId="accent5" phldr="1"/>
      <dgm:spPr/>
    </dgm:pt>
    <dgm:pt modelId="{C9368258-2C71-CC45-89A7-4FEEB3D07CF8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Run Malicious Webpage on developer’s Machine</a:t>
          </a:r>
        </a:p>
      </dgm:t>
    </dgm:pt>
    <dgm:pt modelId="{5E99B770-E274-3F43-98BD-1FAAC619F3A5}" type="parTrans" cxnId="{2940A616-6264-E042-9D3A-C6EE1C01D5FA}">
      <dgm:prSet/>
      <dgm:spPr/>
      <dgm:t>
        <a:bodyPr/>
        <a:lstStyle/>
        <a:p>
          <a:endParaRPr lang="en-GB"/>
        </a:p>
      </dgm:t>
    </dgm:pt>
    <dgm:pt modelId="{59FE296F-CEE8-2B42-A5DF-8AE8D5B39445}" type="sibTrans" cxnId="{2940A616-6264-E042-9D3A-C6EE1C01D5FA}">
      <dgm:prSet/>
      <dgm:spPr>
        <a:solidFill>
          <a:srgbClr val="7030A0"/>
        </a:solidFill>
      </dgm:spPr>
      <dgm:t>
        <a:bodyPr/>
        <a:lstStyle/>
        <a:p>
          <a:endParaRPr lang="en-GB"/>
        </a:p>
      </dgm:t>
    </dgm:pt>
    <dgm:pt modelId="{F8E353D8-64BB-0041-AA14-540E07899EA0}">
      <dgm:prSet phldrT="[Text]"/>
      <dgm:spPr>
        <a:solidFill>
          <a:srgbClr val="FF0000"/>
        </a:solidFill>
      </dgm:spPr>
      <dgm:t>
        <a:bodyPr/>
        <a:lstStyle/>
        <a:p>
          <a:r>
            <a:rPr lang="en-GB" dirty="0"/>
            <a:t>Use running server with Path Traversal Vulnerability</a:t>
          </a:r>
        </a:p>
      </dgm:t>
    </dgm:pt>
    <dgm:pt modelId="{4A3936BA-7AD8-C94C-BA73-DE0DD88EA4A9}" type="parTrans" cxnId="{F17E7F40-4A63-504E-96DB-314BAE731DCB}">
      <dgm:prSet/>
      <dgm:spPr/>
      <dgm:t>
        <a:bodyPr/>
        <a:lstStyle/>
        <a:p>
          <a:endParaRPr lang="en-GB"/>
        </a:p>
      </dgm:t>
    </dgm:pt>
    <dgm:pt modelId="{33D8E354-1CA6-AC44-98A1-D24662015856}" type="sibTrans" cxnId="{F17E7F40-4A63-504E-96DB-314BAE731DCB}">
      <dgm:prSet/>
      <dgm:spPr>
        <a:solidFill>
          <a:srgbClr val="FFC000"/>
        </a:solidFill>
      </dgm:spPr>
      <dgm:t>
        <a:bodyPr/>
        <a:lstStyle/>
        <a:p>
          <a:endParaRPr lang="en-GB"/>
        </a:p>
      </dgm:t>
    </dgm:pt>
    <dgm:pt modelId="{A43F965E-E34F-BC40-BFD2-D41CD1627746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 dirty="0"/>
            <a:t>Access ~/.</a:t>
          </a:r>
          <a:r>
            <a:rPr lang="en-GB" dirty="0" err="1"/>
            <a:t>ssh</a:t>
          </a:r>
          <a:r>
            <a:rPr lang="en-GB" dirty="0"/>
            <a:t>/</a:t>
          </a:r>
          <a:r>
            <a:rPr lang="en-GB" dirty="0" err="1"/>
            <a:t>id_rsa</a:t>
          </a:r>
          <a:endParaRPr lang="en-GB" dirty="0"/>
        </a:p>
      </dgm:t>
    </dgm:pt>
    <dgm:pt modelId="{CD5AAB83-BA28-FE46-AF97-616BD7C348D5}" type="parTrans" cxnId="{6E4F6743-D5FC-0E4B-80A5-F55F09278C36}">
      <dgm:prSet/>
      <dgm:spPr/>
      <dgm:t>
        <a:bodyPr/>
        <a:lstStyle/>
        <a:p>
          <a:endParaRPr lang="en-GB"/>
        </a:p>
      </dgm:t>
    </dgm:pt>
    <dgm:pt modelId="{90A0E3A0-BB5A-B34F-AEF0-0B998E38E0A2}" type="sibTrans" cxnId="{6E4F6743-D5FC-0E4B-80A5-F55F09278C36}">
      <dgm:prSet/>
      <dgm:spPr/>
      <dgm:t>
        <a:bodyPr/>
        <a:lstStyle/>
        <a:p>
          <a:endParaRPr lang="en-GB"/>
        </a:p>
      </dgm:t>
    </dgm:pt>
    <dgm:pt modelId="{34229AE6-CDF4-B64D-B02B-C9F974C8F984}" type="pres">
      <dgm:prSet presAssocID="{C0D04F28-F9DC-2849-87D9-A0C6415359F7}" presName="Name0" presStyleCnt="0">
        <dgm:presLayoutVars>
          <dgm:dir/>
          <dgm:resizeHandles val="exact"/>
        </dgm:presLayoutVars>
      </dgm:prSet>
      <dgm:spPr/>
    </dgm:pt>
    <dgm:pt modelId="{AB72DA50-5A93-A444-AB6F-A3E5399E6713}" type="pres">
      <dgm:prSet presAssocID="{C9368258-2C71-CC45-89A7-4FEEB3D07CF8}" presName="node" presStyleLbl="node1" presStyleIdx="0" presStyleCnt="3">
        <dgm:presLayoutVars>
          <dgm:bulletEnabled val="1"/>
        </dgm:presLayoutVars>
      </dgm:prSet>
      <dgm:spPr/>
    </dgm:pt>
    <dgm:pt modelId="{FAA35143-0D89-224B-8866-A4B968F1385A}" type="pres">
      <dgm:prSet presAssocID="{59FE296F-CEE8-2B42-A5DF-8AE8D5B39445}" presName="sibTrans" presStyleLbl="sibTrans2D1" presStyleIdx="0" presStyleCnt="2"/>
      <dgm:spPr/>
    </dgm:pt>
    <dgm:pt modelId="{77D14073-F5B6-2C41-82EE-354CBB715440}" type="pres">
      <dgm:prSet presAssocID="{59FE296F-CEE8-2B42-A5DF-8AE8D5B39445}" presName="connectorText" presStyleLbl="sibTrans2D1" presStyleIdx="0" presStyleCnt="2"/>
      <dgm:spPr/>
    </dgm:pt>
    <dgm:pt modelId="{4F0EF707-5615-6445-9B0E-3500D2CF5D1E}" type="pres">
      <dgm:prSet presAssocID="{F8E353D8-64BB-0041-AA14-540E07899EA0}" presName="node" presStyleLbl="node1" presStyleIdx="1" presStyleCnt="3">
        <dgm:presLayoutVars>
          <dgm:bulletEnabled val="1"/>
        </dgm:presLayoutVars>
      </dgm:prSet>
      <dgm:spPr/>
    </dgm:pt>
    <dgm:pt modelId="{EF3B5833-FF05-5B41-967B-E655BC0AC651}" type="pres">
      <dgm:prSet presAssocID="{33D8E354-1CA6-AC44-98A1-D24662015856}" presName="sibTrans" presStyleLbl="sibTrans2D1" presStyleIdx="1" presStyleCnt="2"/>
      <dgm:spPr/>
    </dgm:pt>
    <dgm:pt modelId="{B81A3134-A44D-3D48-8128-28BA966CFA61}" type="pres">
      <dgm:prSet presAssocID="{33D8E354-1CA6-AC44-98A1-D24662015856}" presName="connectorText" presStyleLbl="sibTrans2D1" presStyleIdx="1" presStyleCnt="2"/>
      <dgm:spPr/>
    </dgm:pt>
    <dgm:pt modelId="{239D5E4C-AF59-3D43-8D20-6A87FCE2FB39}" type="pres">
      <dgm:prSet presAssocID="{A43F965E-E34F-BC40-BFD2-D41CD1627746}" presName="node" presStyleLbl="node1" presStyleIdx="2" presStyleCnt="3">
        <dgm:presLayoutVars>
          <dgm:bulletEnabled val="1"/>
        </dgm:presLayoutVars>
      </dgm:prSet>
      <dgm:spPr/>
    </dgm:pt>
  </dgm:ptLst>
  <dgm:cxnLst>
    <dgm:cxn modelId="{2940A616-6264-E042-9D3A-C6EE1C01D5FA}" srcId="{C0D04F28-F9DC-2849-87D9-A0C6415359F7}" destId="{C9368258-2C71-CC45-89A7-4FEEB3D07CF8}" srcOrd="0" destOrd="0" parTransId="{5E99B770-E274-3F43-98BD-1FAAC619F3A5}" sibTransId="{59FE296F-CEE8-2B42-A5DF-8AE8D5B39445}"/>
    <dgm:cxn modelId="{7C68942E-71AE-314B-B6B5-E100B44D5B88}" type="presOf" srcId="{59FE296F-CEE8-2B42-A5DF-8AE8D5B39445}" destId="{FAA35143-0D89-224B-8866-A4B968F1385A}" srcOrd="0" destOrd="0" presId="urn:microsoft.com/office/officeart/2005/8/layout/process1"/>
    <dgm:cxn modelId="{F17E7F40-4A63-504E-96DB-314BAE731DCB}" srcId="{C0D04F28-F9DC-2849-87D9-A0C6415359F7}" destId="{F8E353D8-64BB-0041-AA14-540E07899EA0}" srcOrd="1" destOrd="0" parTransId="{4A3936BA-7AD8-C94C-BA73-DE0DD88EA4A9}" sibTransId="{33D8E354-1CA6-AC44-98A1-D24662015856}"/>
    <dgm:cxn modelId="{6E4F6743-D5FC-0E4B-80A5-F55F09278C36}" srcId="{C0D04F28-F9DC-2849-87D9-A0C6415359F7}" destId="{A43F965E-E34F-BC40-BFD2-D41CD1627746}" srcOrd="2" destOrd="0" parTransId="{CD5AAB83-BA28-FE46-AF97-616BD7C348D5}" sibTransId="{90A0E3A0-BB5A-B34F-AEF0-0B998E38E0A2}"/>
    <dgm:cxn modelId="{8535C977-AC99-E243-8F02-802ABD009189}" type="presOf" srcId="{F8E353D8-64BB-0041-AA14-540E07899EA0}" destId="{4F0EF707-5615-6445-9B0E-3500D2CF5D1E}" srcOrd="0" destOrd="0" presId="urn:microsoft.com/office/officeart/2005/8/layout/process1"/>
    <dgm:cxn modelId="{459BCD7B-95D5-8040-B688-0503861F867F}" type="presOf" srcId="{59FE296F-CEE8-2B42-A5DF-8AE8D5B39445}" destId="{77D14073-F5B6-2C41-82EE-354CBB715440}" srcOrd="1" destOrd="0" presId="urn:microsoft.com/office/officeart/2005/8/layout/process1"/>
    <dgm:cxn modelId="{8B654C93-5ECD-AC43-AB4A-8914DD525A4F}" type="presOf" srcId="{C0D04F28-F9DC-2849-87D9-A0C6415359F7}" destId="{34229AE6-CDF4-B64D-B02B-C9F974C8F984}" srcOrd="0" destOrd="0" presId="urn:microsoft.com/office/officeart/2005/8/layout/process1"/>
    <dgm:cxn modelId="{FCBD03B6-AE56-D440-A9D5-7EF0EC00EC8C}" type="presOf" srcId="{A43F965E-E34F-BC40-BFD2-D41CD1627746}" destId="{239D5E4C-AF59-3D43-8D20-6A87FCE2FB39}" srcOrd="0" destOrd="0" presId="urn:microsoft.com/office/officeart/2005/8/layout/process1"/>
    <dgm:cxn modelId="{DE2E5AB6-6F0E-9C47-AD1C-C17AC1B1E280}" type="presOf" srcId="{33D8E354-1CA6-AC44-98A1-D24662015856}" destId="{B81A3134-A44D-3D48-8128-28BA966CFA61}" srcOrd="1" destOrd="0" presId="urn:microsoft.com/office/officeart/2005/8/layout/process1"/>
    <dgm:cxn modelId="{3710F3D3-635B-2240-A521-08245A11B694}" type="presOf" srcId="{C9368258-2C71-CC45-89A7-4FEEB3D07CF8}" destId="{AB72DA50-5A93-A444-AB6F-A3E5399E6713}" srcOrd="0" destOrd="0" presId="urn:microsoft.com/office/officeart/2005/8/layout/process1"/>
    <dgm:cxn modelId="{080CD1F6-D798-264F-8BBD-3496FB09038C}" type="presOf" srcId="{33D8E354-1CA6-AC44-98A1-D24662015856}" destId="{EF3B5833-FF05-5B41-967B-E655BC0AC651}" srcOrd="0" destOrd="0" presId="urn:microsoft.com/office/officeart/2005/8/layout/process1"/>
    <dgm:cxn modelId="{AF9DCB37-8861-8841-889F-90F1C788623E}" type="presParOf" srcId="{34229AE6-CDF4-B64D-B02B-C9F974C8F984}" destId="{AB72DA50-5A93-A444-AB6F-A3E5399E6713}" srcOrd="0" destOrd="0" presId="urn:microsoft.com/office/officeart/2005/8/layout/process1"/>
    <dgm:cxn modelId="{CB7A05A2-5E31-1A46-BB09-075CBE17F637}" type="presParOf" srcId="{34229AE6-CDF4-B64D-B02B-C9F974C8F984}" destId="{FAA35143-0D89-224B-8866-A4B968F1385A}" srcOrd="1" destOrd="0" presId="urn:microsoft.com/office/officeart/2005/8/layout/process1"/>
    <dgm:cxn modelId="{F37121ED-0B53-1244-91A8-4544EDA4D9CA}" type="presParOf" srcId="{FAA35143-0D89-224B-8866-A4B968F1385A}" destId="{77D14073-F5B6-2C41-82EE-354CBB715440}" srcOrd="0" destOrd="0" presId="urn:microsoft.com/office/officeart/2005/8/layout/process1"/>
    <dgm:cxn modelId="{8E9F507E-6B49-4D4D-B9F1-D6389F7044E9}" type="presParOf" srcId="{34229AE6-CDF4-B64D-B02B-C9F974C8F984}" destId="{4F0EF707-5615-6445-9B0E-3500D2CF5D1E}" srcOrd="2" destOrd="0" presId="urn:microsoft.com/office/officeart/2005/8/layout/process1"/>
    <dgm:cxn modelId="{93BF0F5E-4064-BD4A-B786-7F3CE6CB124C}" type="presParOf" srcId="{34229AE6-CDF4-B64D-B02B-C9F974C8F984}" destId="{EF3B5833-FF05-5B41-967B-E655BC0AC651}" srcOrd="3" destOrd="0" presId="urn:microsoft.com/office/officeart/2005/8/layout/process1"/>
    <dgm:cxn modelId="{D12232D0-5D3F-4A40-805E-16BD853A8B62}" type="presParOf" srcId="{EF3B5833-FF05-5B41-967B-E655BC0AC651}" destId="{B81A3134-A44D-3D48-8128-28BA966CFA61}" srcOrd="0" destOrd="0" presId="urn:microsoft.com/office/officeart/2005/8/layout/process1"/>
    <dgm:cxn modelId="{994163B4-D499-284A-BD12-05F4B87574A3}" type="presParOf" srcId="{34229AE6-CDF4-B64D-B02B-C9F974C8F984}" destId="{239D5E4C-AF59-3D43-8D20-6A87FCE2FB3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2DA50-5A93-A444-AB6F-A3E5399E6713}">
      <dsp:nvSpPr>
        <dsp:cNvPr id="0" name=""/>
        <dsp:cNvSpPr/>
      </dsp:nvSpPr>
      <dsp:spPr>
        <a:xfrm>
          <a:off x="7088" y="160409"/>
          <a:ext cx="2118610" cy="1271166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Run Malicious Webpage on developer’s Machine</a:t>
          </a:r>
        </a:p>
      </dsp:txBody>
      <dsp:txXfrm>
        <a:off x="44319" y="197640"/>
        <a:ext cx="2044148" cy="1196704"/>
      </dsp:txXfrm>
    </dsp:sp>
    <dsp:sp modelId="{FAA35143-0D89-224B-8866-A4B968F1385A}">
      <dsp:nvSpPr>
        <dsp:cNvPr id="0" name=""/>
        <dsp:cNvSpPr/>
      </dsp:nvSpPr>
      <dsp:spPr>
        <a:xfrm>
          <a:off x="2337559" y="533285"/>
          <a:ext cx="449145" cy="525415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37559" y="638368"/>
        <a:ext cx="314402" cy="315249"/>
      </dsp:txXfrm>
    </dsp:sp>
    <dsp:sp modelId="{4F0EF707-5615-6445-9B0E-3500D2CF5D1E}">
      <dsp:nvSpPr>
        <dsp:cNvPr id="0" name=""/>
        <dsp:cNvSpPr/>
      </dsp:nvSpPr>
      <dsp:spPr>
        <a:xfrm>
          <a:off x="2973142" y="160409"/>
          <a:ext cx="2118610" cy="1271166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Use running server with Path Traversal Vulnerability</a:t>
          </a:r>
        </a:p>
      </dsp:txBody>
      <dsp:txXfrm>
        <a:off x="3010373" y="197640"/>
        <a:ext cx="2044148" cy="1196704"/>
      </dsp:txXfrm>
    </dsp:sp>
    <dsp:sp modelId="{EF3B5833-FF05-5B41-967B-E655BC0AC651}">
      <dsp:nvSpPr>
        <dsp:cNvPr id="0" name=""/>
        <dsp:cNvSpPr/>
      </dsp:nvSpPr>
      <dsp:spPr>
        <a:xfrm>
          <a:off x="5303614" y="533285"/>
          <a:ext cx="449145" cy="52541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03614" y="638368"/>
        <a:ext cx="314402" cy="315249"/>
      </dsp:txXfrm>
    </dsp:sp>
    <dsp:sp modelId="{239D5E4C-AF59-3D43-8D20-6A87FCE2FB39}">
      <dsp:nvSpPr>
        <dsp:cNvPr id="0" name=""/>
        <dsp:cNvSpPr/>
      </dsp:nvSpPr>
      <dsp:spPr>
        <a:xfrm>
          <a:off x="5939197" y="160409"/>
          <a:ext cx="2118610" cy="1271166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Access ~/.</a:t>
          </a:r>
          <a:r>
            <a:rPr lang="en-GB" sz="1800" kern="1200" dirty="0" err="1"/>
            <a:t>ssh</a:t>
          </a:r>
          <a:r>
            <a:rPr lang="en-GB" sz="1800" kern="1200" dirty="0"/>
            <a:t>/</a:t>
          </a:r>
          <a:r>
            <a:rPr lang="en-GB" sz="1800" kern="1200" dirty="0" err="1"/>
            <a:t>id_rsa</a:t>
          </a:r>
          <a:endParaRPr lang="en-GB" sz="1800" kern="1200" dirty="0"/>
        </a:p>
      </dsp:txBody>
      <dsp:txXfrm>
        <a:off x="5976428" y="197640"/>
        <a:ext cx="2044148" cy="1196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D50C8F-EA9E-5FCA-1CBD-ADC20D6952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049641-4592-13A7-30CD-B13BB5D680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8087400-E8AD-1B47-AF78-77CE6B8868D5}" type="datetimeFigureOut">
              <a:rPr lang="en-US" altLang="en-US"/>
              <a:pPr/>
              <a:t>3/16/23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F69A7-CEF1-D383-C4ED-B1C83BBC8F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E7F22-BB97-B7A9-BDA7-B31F30BA30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334AA2A-B98A-C643-A411-54755FC748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BB2417-29F1-8728-9341-9711131720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093041-2C8E-A287-E872-0B8CA61D59B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36F6473-BE1E-0446-8766-CCC1AAA0F5D7}" type="datetimeFigureOut">
              <a:rPr lang="en-US" altLang="en-US"/>
              <a:pPr/>
              <a:t>3/16/23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B65294E-4068-F2B2-EA43-B909A201F4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0A511F0-8754-B128-4C0C-E28B85BE3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6D702-BBFE-CC38-382F-40F1475462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C36AC-EF39-BE75-EFA1-C6954EE47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682C11CB-2B8D-914B-B4E6-0C2C5C39F81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32D64-EE05-254B-9F2E-0DFF80B69637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5316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36E9-BC23-B94F-BAEB-F05EEFA0D537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0616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935FF-4D6D-1645-AA94-9F84D55D9AC8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0920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548AC-6A80-ED4C-B440-CCC445156FFA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8804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DCE7-0D49-084D-8F56-3C322D2F8356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88314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19A33-CC8D-994A-9E82-BB54882CA67D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53119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1A215-6F19-DD42-9C4D-CF65F165F9CF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5804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AAEC-9FAA-C04E-BD7A-D989C7C662EF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8459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34B2A-223F-1C42-9819-5E51E7869852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6373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AE28-76E8-0B49-B1EC-E22CF6FFC46A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67726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30170-2465-384E-94AC-4E5991FC85DD}" type="slidenum">
              <a:rPr lang="es-ES" altLang="en-US" smtClean="0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810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free-power-point-templates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60140-D074-3743-BF3A-CBE1FEB610CD}" type="slidenum">
              <a:rPr lang="es-ES" altLang="en-US" smtClean="0"/>
              <a:pPr/>
              <a:t>‹#›</a:t>
            </a:fld>
            <a:endParaRPr lang="es-ES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D1B59268-43F1-B263-29A6-2D2A38C4FE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858000"/>
            <a:ext cx="53641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hlinkClick r:id="rId13"/>
              </a:rPr>
              <a:t>http://www.free-power-point-templates.com</a:t>
            </a:r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649044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elcometomywebpage.000webhostapp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nyk.io/blog/visual-studio-code-extension-security-vulnerabilities-deep-dive/" TargetMode="External"/><Relationship Id="rId2" Type="http://schemas.openxmlformats.org/officeDocument/2006/relationships/hyperlink" Target="https://blog.trailofbits.com/2023/02/21/vscode-extension-escape-vulnerabilit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prateek/Documents/EC521/Project/Presentation/curl.txt" TargetMode="External"/><Relationship Id="rId2" Type="http://schemas.openxmlformats.org/officeDocument/2006/relationships/hyperlink" Target="https://github.com/hqjs/vscode-hq-live-serv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ybersecurity Training &amp; Exercises | CISA">
            <a:extLst>
              <a:ext uri="{FF2B5EF4-FFF2-40B4-BE49-F238E27FC236}">
                <a16:creationId xmlns:a16="http://schemas.microsoft.com/office/drawing/2014/main" id="{EAD4C73D-FCB0-1E58-5698-3B3E42F0D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r="29525" b="9798"/>
          <a:stretch/>
        </p:blipFill>
        <p:spPr bwMode="auto">
          <a:xfrm>
            <a:off x="-1" y="0"/>
            <a:ext cx="9144001" cy="465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8" name="Rectangle 110">
            <a:extLst>
              <a:ext uri="{FF2B5EF4-FFF2-40B4-BE49-F238E27FC236}">
                <a16:creationId xmlns:a16="http://schemas.microsoft.com/office/drawing/2014/main" id="{63FC8A57-D0B6-D222-3629-20E46E5E53F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2378" y="4900514"/>
            <a:ext cx="8618094" cy="1264790"/>
          </a:xfrm>
        </p:spPr>
        <p:txBody>
          <a:bodyPr anchor="ctr">
            <a:normAutofit fontScale="90000"/>
          </a:bodyPr>
          <a:lstStyle/>
          <a:p>
            <a:pPr algn="l" eaLnBrk="1" hangingPunct="1"/>
            <a:r>
              <a:rPr lang="es-UY" altLang="en-US" sz="4400" b="1" dirty="0">
                <a:latin typeface="Times" pitchFamily="2" charset="0"/>
              </a:rPr>
              <a:t>Identifying Vulnerabilities in VS Code Extensions : Supply Chain Attack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AA9E3-ECDD-1AAC-D7B0-F58D4EB1A77A}"/>
              </a:ext>
            </a:extLst>
          </p:cNvPr>
          <p:cNvSpPr txBox="1"/>
          <p:nvPr/>
        </p:nvSpPr>
        <p:spPr>
          <a:xfrm>
            <a:off x="0" y="6165304"/>
            <a:ext cx="8618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Progress : Exploiting the vulnerable Extension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E6C28C-FEE4-277B-47BC-31AB9B39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8496944" cy="5544616"/>
          </a:xfrm>
        </p:spPr>
        <p:txBody>
          <a:bodyPr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Payload.</a:t>
            </a:r>
          </a:p>
          <a:p>
            <a:pPr algn="just">
              <a:spcBef>
                <a:spcPts val="1800"/>
              </a:spcBef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payload on victim’s system.</a:t>
            </a:r>
          </a:p>
          <a:p>
            <a:pPr marL="0" indent="0" algn="just">
              <a:spcBef>
                <a:spcPts val="1800"/>
              </a:spcBef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FFC225D-B78F-F71A-E7BD-BD97D530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7142217" cy="2376264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A94FD0-FA31-E984-4257-18FB4E31C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26" y="4498641"/>
            <a:ext cx="8496943" cy="1954695"/>
          </a:xfrm>
          <a:prstGeom prst="rect">
            <a:avLst/>
          </a:prstGeom>
        </p:spPr>
      </p:pic>
      <p:sp>
        <p:nvSpPr>
          <p:cNvPr id="15" name="Left Arrow 14">
            <a:hlinkClick r:id="rId4" action="ppaction://hlinksldjump"/>
            <a:extLst>
              <a:ext uri="{FF2B5EF4-FFF2-40B4-BE49-F238E27FC236}">
                <a16:creationId xmlns:a16="http://schemas.microsoft.com/office/drawing/2014/main" id="{A1BFA4BF-C6FE-5BCA-7475-280F279F000A}"/>
              </a:ext>
            </a:extLst>
          </p:cNvPr>
          <p:cNvSpPr/>
          <p:nvPr/>
        </p:nvSpPr>
        <p:spPr>
          <a:xfrm>
            <a:off x="7524328" y="6525344"/>
            <a:ext cx="720080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5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Progress : Exploiting the vulnerable Extension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E6C28C-FEE4-277B-47BC-31AB9B39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8496944" cy="5544616"/>
          </a:xfrm>
        </p:spPr>
        <p:txBody>
          <a:bodyPr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downloaded payload from victim’s system in 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iframe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browser.</a:t>
            </a:r>
          </a:p>
          <a:p>
            <a:pPr lvl="1" algn="just">
              <a:spcBef>
                <a:spcPts val="4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4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4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spcBef>
                <a:spcPts val="4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algn="just">
              <a:spcBef>
                <a:spcPts val="4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654FC-F9E3-E3CA-AC86-AD8FA9ED13B3}"/>
              </a:ext>
            </a:extLst>
          </p:cNvPr>
          <p:cNvSpPr txBox="1"/>
          <p:nvPr/>
        </p:nvSpPr>
        <p:spPr>
          <a:xfrm>
            <a:off x="3501483" y="11151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83218C-CF97-239F-7AF7-4F5581FD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1" y="1913569"/>
            <a:ext cx="8724298" cy="173082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5DF0DC6-1927-BA9B-018A-4E7B1589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0" y="3926777"/>
            <a:ext cx="8724297" cy="2188727"/>
          </a:xfrm>
          <a:prstGeom prst="rect">
            <a:avLst/>
          </a:prstGeom>
        </p:spPr>
      </p:pic>
      <p:sp>
        <p:nvSpPr>
          <p:cNvPr id="10" name="Left Arrow 9">
            <a:hlinkClick r:id="rId4" action="ppaction://hlinksldjump"/>
            <a:extLst>
              <a:ext uri="{FF2B5EF4-FFF2-40B4-BE49-F238E27FC236}">
                <a16:creationId xmlns:a16="http://schemas.microsoft.com/office/drawing/2014/main" id="{F7B1D83E-B255-D8C1-9AC0-2E7D0A486EEA}"/>
              </a:ext>
            </a:extLst>
          </p:cNvPr>
          <p:cNvSpPr/>
          <p:nvPr/>
        </p:nvSpPr>
        <p:spPr>
          <a:xfrm>
            <a:off x="7524328" y="6525344"/>
            <a:ext cx="720080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1DE76E-FCCC-6E2F-E3B6-1D9EDDC0625A}"/>
              </a:ext>
            </a:extLst>
          </p:cNvPr>
          <p:cNvSpPr txBox="1"/>
          <p:nvPr/>
        </p:nvSpPr>
        <p:spPr>
          <a:xfrm>
            <a:off x="6156176" y="2809963"/>
            <a:ext cx="13681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Same Origin</a:t>
            </a:r>
          </a:p>
        </p:txBody>
      </p:sp>
    </p:spTree>
    <p:extLst>
      <p:ext uri="{BB962C8B-B14F-4D97-AF65-F5344CB8AC3E}">
        <p14:creationId xmlns:p14="http://schemas.microsoft.com/office/powerpoint/2010/main" val="3082316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Progress : Exploiting the vulnerable Extension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E6C28C-FEE4-277B-47BC-31AB9B39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840690"/>
            <a:ext cx="8496944" cy="5544616"/>
          </a:xfrm>
        </p:spPr>
        <p:txBody>
          <a:bodyPr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the key to malicious server.</a:t>
            </a: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Server-side PHP code.</a:t>
            </a: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654FC-F9E3-E3CA-AC86-AD8FA9ED13B3}"/>
              </a:ext>
            </a:extLst>
          </p:cNvPr>
          <p:cNvSpPr txBox="1"/>
          <p:nvPr/>
        </p:nvSpPr>
        <p:spPr>
          <a:xfrm>
            <a:off x="3501483" y="11151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0792F5EC-92C0-D665-AE48-87D5F569E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0768"/>
            <a:ext cx="7258730" cy="2307038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B73758-0BCD-D9EC-5F84-F4649CBB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414" y="3719841"/>
            <a:ext cx="4152900" cy="2844800"/>
          </a:xfrm>
          <a:prstGeom prst="rect">
            <a:avLst/>
          </a:prstGeom>
        </p:spPr>
      </p:pic>
      <p:sp>
        <p:nvSpPr>
          <p:cNvPr id="9" name="Left Arrow 8">
            <a:hlinkClick r:id="rId4" action="ppaction://hlinksldjump"/>
            <a:extLst>
              <a:ext uri="{FF2B5EF4-FFF2-40B4-BE49-F238E27FC236}">
                <a16:creationId xmlns:a16="http://schemas.microsoft.com/office/drawing/2014/main" id="{E5C2D190-B7F6-D419-A90B-FFE30C435164}"/>
              </a:ext>
            </a:extLst>
          </p:cNvPr>
          <p:cNvSpPr/>
          <p:nvPr/>
        </p:nvSpPr>
        <p:spPr>
          <a:xfrm>
            <a:off x="7524328" y="6525344"/>
            <a:ext cx="720080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61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F30A-2D31-DE20-D68A-13D36F9A1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832648"/>
          </a:xfrm>
        </p:spPr>
        <p:txBody>
          <a:bodyPr>
            <a:noAutofit/>
          </a:bodyPr>
          <a:lstStyle/>
          <a:p>
            <a:pPr marL="0" indent="0" algn="ctr">
              <a:spcBef>
                <a:spcPts val="1800"/>
              </a:spcBef>
              <a:buNone/>
            </a:pPr>
            <a:r>
              <a:rPr lang="en-US" dirty="0">
                <a:latin typeface="Times" pitchFamily="2" charset="0"/>
              </a:rPr>
              <a:t>Open VS Code.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dirty="0">
                <a:latin typeface="Times" pitchFamily="2" charset="0"/>
              </a:rPr>
              <a:t>Activate the extension.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dirty="0">
                <a:latin typeface="Times" pitchFamily="2" charset="0"/>
              </a:rPr>
              <a:t>Click on the following link.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dirty="0">
                <a:latin typeface="Times" pitchFamily="2" charset="0"/>
                <a:hlinkClick r:id="rId2"/>
              </a:rPr>
              <a:t>https://welcometomywebpage.000webhostapp.com/</a:t>
            </a:r>
            <a:endParaRPr lang="en-US" dirty="0">
              <a:latin typeface="Times" pitchFamily="2" charset="0"/>
            </a:endParaRPr>
          </a:p>
          <a:p>
            <a:pPr algn="ctr">
              <a:spcBef>
                <a:spcPts val="1800"/>
              </a:spcBef>
            </a:pPr>
            <a:endParaRPr lang="en-US" dirty="0"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Demo of Exploitation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7949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 Video">
            <a:hlinkClick r:id="" action="ppaction://media"/>
            <a:extLst>
              <a:ext uri="{FF2B5EF4-FFF2-40B4-BE49-F238E27FC236}">
                <a16:creationId xmlns:a16="http://schemas.microsoft.com/office/drawing/2014/main" id="{DD0664E1-E81E-5EBE-9402-B117151BDB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620688"/>
            <a:ext cx="9144000" cy="571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86810F-4D52-CB8E-CF85-96FC60B79F2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Demo Video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743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F30A-2D31-DE20-D68A-13D36F9A1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08720"/>
            <a:ext cx="8496944" cy="5832648"/>
          </a:xfrm>
        </p:spPr>
        <p:txBody>
          <a:bodyPr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dirty="0">
                <a:latin typeface="Times" pitchFamily="2" charset="0"/>
              </a:rPr>
              <a:t>Download the extensions in bulk.</a:t>
            </a:r>
          </a:p>
          <a:p>
            <a:pPr lvl="1" algn="just">
              <a:spcBef>
                <a:spcPts val="400"/>
              </a:spcBef>
            </a:pPr>
            <a:r>
              <a:rPr lang="en-US" dirty="0">
                <a:latin typeface="Times" pitchFamily="2" charset="0"/>
              </a:rPr>
              <a:t>VS Code does not provide any API to achieve this.</a:t>
            </a:r>
          </a:p>
          <a:p>
            <a:pPr lvl="1" algn="just">
              <a:spcBef>
                <a:spcPts val="400"/>
              </a:spcBef>
            </a:pPr>
            <a:r>
              <a:rPr lang="en-US" dirty="0">
                <a:latin typeface="Times" pitchFamily="2" charset="0"/>
              </a:rPr>
              <a:t>Innovative approach.</a:t>
            </a:r>
          </a:p>
          <a:p>
            <a:pPr lvl="1" algn="just">
              <a:spcBef>
                <a:spcPts val="400"/>
              </a:spcBef>
            </a:pPr>
            <a:r>
              <a:rPr lang="en-US" dirty="0">
                <a:latin typeface="Times" pitchFamily="2" charset="0"/>
              </a:rPr>
              <a:t>Use curl smartly inside a python script</a:t>
            </a:r>
          </a:p>
          <a:p>
            <a:pPr lvl="2" algn="just">
              <a:spcBef>
                <a:spcPts val="300"/>
              </a:spcBef>
            </a:pPr>
            <a:r>
              <a:rPr lang="en-US" dirty="0">
                <a:latin typeface="Times" pitchFamily="2" charset="0"/>
              </a:rPr>
              <a:t>Handle rate limiting</a:t>
            </a:r>
          </a:p>
          <a:p>
            <a:pPr algn="just">
              <a:spcBef>
                <a:spcPts val="1800"/>
              </a:spcBef>
            </a:pPr>
            <a:r>
              <a:rPr lang="en-US" dirty="0">
                <a:latin typeface="Times" pitchFamily="2" charset="0"/>
              </a:rPr>
              <a:t>Automate vulnerability testing using available tools.</a:t>
            </a:r>
          </a:p>
          <a:p>
            <a:pPr lvl="1" algn="just">
              <a:spcBef>
                <a:spcPts val="400"/>
              </a:spcBef>
            </a:pPr>
            <a:r>
              <a:rPr lang="en-US" dirty="0">
                <a:latin typeface="Times" pitchFamily="2" charset="0"/>
              </a:rPr>
              <a:t>Unzip the extension.</a:t>
            </a:r>
          </a:p>
          <a:p>
            <a:pPr lvl="1" algn="just">
              <a:spcBef>
                <a:spcPts val="400"/>
              </a:spcBef>
            </a:pPr>
            <a:r>
              <a:rPr lang="en-US" dirty="0">
                <a:latin typeface="Times" pitchFamily="2" charset="0"/>
              </a:rPr>
              <a:t>Feed it to the automated tools to generate vulnerability report.</a:t>
            </a:r>
          </a:p>
          <a:p>
            <a:pPr lvl="2" algn="just">
              <a:spcBef>
                <a:spcPts val="300"/>
              </a:spcBef>
            </a:pPr>
            <a:r>
              <a:rPr lang="en-US" dirty="0">
                <a:latin typeface="Times" pitchFamily="2" charset="0"/>
              </a:rPr>
              <a:t>Package based (</a:t>
            </a:r>
            <a:r>
              <a:rPr lang="en-US" dirty="0" err="1">
                <a:latin typeface="Times" pitchFamily="2" charset="0"/>
              </a:rPr>
              <a:t>Snyk</a:t>
            </a:r>
            <a:r>
              <a:rPr lang="en-US" dirty="0">
                <a:latin typeface="Times" pitchFamily="2" charset="0"/>
              </a:rPr>
              <a:t>)</a:t>
            </a:r>
          </a:p>
          <a:p>
            <a:pPr lvl="2" algn="just">
              <a:spcBef>
                <a:spcPts val="300"/>
              </a:spcBef>
            </a:pPr>
            <a:r>
              <a:rPr lang="en-US" dirty="0">
                <a:latin typeface="Times" pitchFamily="2" charset="0"/>
              </a:rPr>
              <a:t>Code based (</a:t>
            </a:r>
            <a:r>
              <a:rPr lang="en-US" dirty="0" err="1">
                <a:latin typeface="Times" pitchFamily="2" charset="0"/>
              </a:rPr>
              <a:t>Semgrep</a:t>
            </a:r>
            <a:r>
              <a:rPr lang="en-US" dirty="0">
                <a:latin typeface="Times" pitchFamily="2" charset="0"/>
              </a:rPr>
              <a:t>)</a:t>
            </a:r>
          </a:p>
          <a:p>
            <a:pPr algn="just">
              <a:spcBef>
                <a:spcPts val="1800"/>
              </a:spcBef>
            </a:pPr>
            <a:r>
              <a:rPr lang="en-US" dirty="0">
                <a:latin typeface="Times" pitchFamily="2" charset="0"/>
              </a:rPr>
              <a:t>Automate vulnerability testing using our findings.</a:t>
            </a:r>
          </a:p>
          <a:p>
            <a:pPr lvl="1" algn="just">
              <a:spcBef>
                <a:spcPts val="400"/>
              </a:spcBef>
            </a:pPr>
            <a:r>
              <a:rPr lang="en-US" dirty="0">
                <a:latin typeface="Times" pitchFamily="2" charset="0"/>
              </a:rPr>
              <a:t>Install the extensions.</a:t>
            </a:r>
          </a:p>
          <a:p>
            <a:pPr lvl="1" algn="just">
              <a:spcBef>
                <a:spcPts val="400"/>
              </a:spcBef>
            </a:pPr>
            <a:r>
              <a:rPr lang="en-US" dirty="0">
                <a:latin typeface="Times" pitchFamily="2" charset="0"/>
              </a:rPr>
              <a:t>Activate/run the extension.</a:t>
            </a:r>
          </a:p>
          <a:p>
            <a:pPr lvl="1" algn="just">
              <a:spcBef>
                <a:spcPts val="400"/>
              </a:spcBef>
            </a:pPr>
            <a:r>
              <a:rPr lang="en-US" dirty="0">
                <a:latin typeface="Times" pitchFamily="2" charset="0"/>
              </a:rPr>
              <a:t>Run test cases from our findings to identify the vulnerabilities.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Way Ahead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805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516EC19-9EE4-4219-82C6-2F4AC4BB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3273"/>
            <a:ext cx="9144001" cy="491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F30A-2D31-DE20-D68A-13D36F9A1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8496944" cy="519623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VS Code -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popular text editor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- 14 millions active users.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upports various extensions to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 functionality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ose security risks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not properly tested and validated.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Identify, analyze and test extensions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VS Code from a security breach point of view. 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Suggest recommendations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mitigate the risks.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 targeting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typosquatting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 of attacks.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Possible in VS Code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Proposal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542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F30A-2D31-DE20-D68A-13D36F9A1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8496944" cy="5544616"/>
          </a:xfrm>
        </p:spPr>
        <p:txBody>
          <a:bodyPr>
            <a:noAutofit/>
          </a:bodyPr>
          <a:lstStyle/>
          <a:p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Immense user base 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makes it a significant target.</a:t>
            </a:r>
          </a:p>
          <a:p>
            <a:pPr algn="just">
              <a:spcBef>
                <a:spcPts val="1600"/>
              </a:spcBef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Third-party extensions</a:t>
            </a:r>
          </a:p>
          <a:p>
            <a:pPr lvl="1"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hallenging to guarantee no vulnerabilities.</a:t>
            </a:r>
          </a:p>
          <a:p>
            <a:pPr>
              <a:spcBef>
                <a:spcPts val="1600"/>
              </a:spcBef>
            </a:pP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Developer machines can contain </a:t>
            </a: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important credentials 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ritical parts of the codebase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onnect to production servers.</a:t>
            </a:r>
          </a:p>
          <a:p>
            <a:pPr>
              <a:spcBef>
                <a:spcPts val="1600"/>
              </a:spcBef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xtensions run with user privileges, </a:t>
            </a: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without sandbox 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asy for malicious actors to install harmful programs.</a:t>
            </a:r>
          </a:p>
          <a:p>
            <a:pPr>
              <a:spcBef>
                <a:spcPts val="1600"/>
              </a:spcBef>
            </a:pPr>
            <a:r>
              <a:rPr lang="en-US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experts warn about </a:t>
            </a: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potential threats in the future</a:t>
            </a:r>
          </a:p>
          <a:p>
            <a:pPr lvl="1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rucial to scrutinize the legitimacy and security of </a:t>
            </a:r>
            <a:r>
              <a:rPr lang="en-US" sz="2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extensions.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Inspiration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240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F30A-2D31-DE20-D68A-13D36F9A1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8496944" cy="5544616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Extension Selection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Selecting extensions using official statistics, community feedback</a:t>
            </a: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Vulnerability Identification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Analyzing selected extensions for potential security vulnerabilities.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3: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Vulnerability Exploitation</a:t>
            </a:r>
            <a:endParaRPr lang="en-US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Attempt to exploit identified vulnerabilities in selected extensions </a:t>
            </a:r>
            <a:endParaRPr lang="en-US" sz="2000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0"/>
              </a:spcBef>
            </a:pP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etermine their potential impact</a:t>
            </a:r>
          </a:p>
          <a:p>
            <a:pPr lvl="1" algn="just">
              <a:spcBef>
                <a:spcPts val="0"/>
              </a:spcBef>
            </a:pP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alidate mitigation strategies</a:t>
            </a:r>
          </a:p>
          <a:p>
            <a:pPr lvl="1" algn="just">
              <a:spcBef>
                <a:spcPts val="0"/>
              </a:spcBef>
            </a:pP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ake remediation recommendations based on the findings.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4: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Grouping Vulnerabilities &amp; Automate Detection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0"/>
              </a:spcBef>
            </a:pPr>
            <a:r>
              <a:rPr lang="en-US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Grouping extensions according to their underlying technology or coding practices.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5 :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Reporting and Recommendations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0"/>
              </a:spcBef>
            </a:pPr>
            <a:r>
              <a:rPr lang="en-US" sz="20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a report that summarizes findings and recommendations.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Phases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4756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F30A-2D31-DE20-D68A-13D36F9A1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8496944" cy="5544616"/>
          </a:xfrm>
        </p:spPr>
        <p:txBody>
          <a:bodyPr>
            <a:noAutofit/>
          </a:bodyPr>
          <a:lstStyle/>
          <a:p>
            <a:pPr algn="just" fontAlgn="base">
              <a:spcBef>
                <a:spcPts val="1800"/>
              </a:spcBef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VS Code extensions.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ts val="1800"/>
              </a:spcBef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report detailing the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vulnerabilities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extensions.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ts val="1800"/>
              </a:spcBef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report detailing the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results of vulnerability testing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ts val="1800"/>
              </a:spcBef>
              <a:tabLst>
                <a:tab pos="45720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Group the vulnerabilities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categories.</a:t>
            </a:r>
          </a:p>
          <a:p>
            <a:pPr algn="just" fontAlgn="base">
              <a:spcBef>
                <a:spcPts val="1800"/>
              </a:spcBef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utomate the process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vulnerability identification in the extensions of VS Code.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ts val="1800"/>
              </a:spcBef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set of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mitigating the identified vulnerabilities.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 fontAlgn="base">
              <a:spcBef>
                <a:spcPts val="18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possible, we will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 the project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include the extensions associated  with other IDEs like IntelliJ and PyCharm.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Deliverables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4562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F30A-2D31-DE20-D68A-13D36F9A1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8496944" cy="5544616"/>
          </a:xfrm>
        </p:spPr>
        <p:txBody>
          <a:bodyPr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a handful of articles.</a:t>
            </a:r>
          </a:p>
          <a:p>
            <a:pPr lvl="1" algn="just">
              <a:spcBef>
                <a:spcPts val="4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 in extensions creating a local server on the system.</a:t>
            </a:r>
          </a:p>
          <a:p>
            <a:pPr lvl="2" algn="just">
              <a:spcBef>
                <a:spcPts val="4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Live Preview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Path Traversal Vulnerability</a:t>
            </a:r>
          </a:p>
          <a:p>
            <a:pPr lvl="2" algn="just">
              <a:spcBef>
                <a:spcPts val="4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SARIF Viewer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Path Traversal Vulnerability</a:t>
            </a:r>
            <a:endParaRPr lang="en-US" sz="1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00"/>
              </a:spcBef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LaTex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Workshop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Code Execution</a:t>
            </a:r>
            <a:endParaRPr lang="en-US" sz="1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in Default Browser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Path Traversal Vulnerability</a:t>
            </a:r>
          </a:p>
          <a:p>
            <a:pPr lvl="2" algn="just">
              <a:spcBef>
                <a:spcPts val="4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 Markdown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Path Traversal Vulnerability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spcBef>
                <a:spcPts val="40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Rainbow Fart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Zip Slip Vulnerability</a:t>
            </a:r>
          </a:p>
          <a:p>
            <a:pPr marL="228600" lvl="1" algn="just"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Decided to go for similar extensions to find path traversal vulnerability.</a:t>
            </a:r>
          </a:p>
          <a:p>
            <a:pPr marL="685800" lvl="2" algn="just">
              <a:spcBef>
                <a:spcPts val="4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</a:t>
            </a:r>
          </a:p>
          <a:p>
            <a:pPr marL="1143000" lvl="3" algn="just">
              <a:spcBef>
                <a:spcPts val="4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 extensions.</a:t>
            </a:r>
          </a:p>
          <a:p>
            <a:pPr marL="1143000" lvl="3" algn="just">
              <a:spcBef>
                <a:spcPts val="4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 vulnerable extension.</a:t>
            </a:r>
          </a:p>
          <a:p>
            <a:pPr marL="1143000" lvl="3" algn="just">
              <a:spcBef>
                <a:spcPts val="4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the extension.</a:t>
            </a:r>
          </a:p>
          <a:p>
            <a:pPr marL="228600" lvl="1" algn="just"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issue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Unsanitised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inputs!!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Progress : Initiation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25588-8DED-B18D-5E9D-2E0433A2E232}"/>
              </a:ext>
            </a:extLst>
          </p:cNvPr>
          <p:cNvSpPr txBox="1"/>
          <p:nvPr/>
        </p:nvSpPr>
        <p:spPr>
          <a:xfrm>
            <a:off x="323528" y="6287037"/>
            <a:ext cx="8496944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374151"/>
                </a:solidFill>
                <a:latin typeface="Times" pitchFamily="2" charset="0"/>
                <a:hlinkClick r:id="rId2"/>
              </a:rPr>
              <a:t>[1] https://blog.trailofbits.com/2023/02/21/vscode-extension-escape-vulnerability/</a:t>
            </a:r>
            <a:endParaRPr lang="en-US" sz="1400" dirty="0">
              <a:solidFill>
                <a:srgbClr val="374151"/>
              </a:solidFill>
              <a:latin typeface="Times" pitchFamily="2" charset="0"/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hlinkClick r:id="rId3"/>
              </a:rPr>
              <a:t>[2] https://snyk.io/blog/visual-studio-code-extension-security-vulnerabilities-deep-dive/</a:t>
            </a:r>
            <a:endParaRPr lang="en-US" sz="1400" dirty="0"/>
          </a:p>
        </p:txBody>
      </p:sp>
      <p:pic>
        <p:nvPicPr>
          <p:cNvPr id="11" name="Picture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DE6F9C4-D78D-4DD8-5E05-D8CC7FB9D3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78" t="6228" r="1309" b="6542"/>
          <a:stretch/>
        </p:blipFill>
        <p:spPr>
          <a:xfrm>
            <a:off x="5148064" y="4009991"/>
            <a:ext cx="3816424" cy="22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1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F30A-2D31-DE20-D68A-13D36F9A1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8496944" cy="5544616"/>
          </a:xfrm>
        </p:spPr>
        <p:txBody>
          <a:bodyPr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Live Server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Traversal Vulnerability.</a:t>
            </a: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Index1.html outside the server’s root folder is served!!</a:t>
            </a: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Progress : Finding a Vulnerable Extension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A379F-049F-A1CC-F90C-B06936134BE9}"/>
              </a:ext>
            </a:extLst>
          </p:cNvPr>
          <p:cNvSpPr txBox="1"/>
          <p:nvPr/>
        </p:nvSpPr>
        <p:spPr>
          <a:xfrm>
            <a:off x="323528" y="6507499"/>
            <a:ext cx="849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sz="1400" dirty="0">
                <a:solidFill>
                  <a:srgbClr val="374151"/>
                </a:solidFill>
                <a:latin typeface="Times" pitchFamily="2" charset="0"/>
                <a:hlinkClick r:id="rId2"/>
              </a:rPr>
              <a:t>[3] https://github.com/hqjs/vscode-hq-live-server</a:t>
            </a:r>
            <a:endParaRPr lang="en-US" sz="1400" dirty="0">
              <a:solidFill>
                <a:srgbClr val="374151"/>
              </a:solidFill>
              <a:latin typeface="Times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E9D51E-A224-C247-FFA0-D8D7FE9045E8}"/>
              </a:ext>
            </a:extLst>
          </p:cNvPr>
          <p:cNvGrpSpPr/>
          <p:nvPr/>
        </p:nvGrpSpPr>
        <p:grpSpPr>
          <a:xfrm>
            <a:off x="323527" y="1628800"/>
            <a:ext cx="8541301" cy="3168352"/>
            <a:chOff x="323527" y="1628800"/>
            <a:chExt cx="8541301" cy="3168352"/>
          </a:xfrm>
        </p:grpSpPr>
        <p:pic>
          <p:nvPicPr>
            <p:cNvPr id="10" name="Picture 9" descr="Graphical user interface, text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2F275B55-9077-A73A-E68C-295B7140B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7" y="1628800"/>
              <a:ext cx="8541301" cy="31683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96739D-0EFD-2067-1142-26C649D89502}"/>
                </a:ext>
              </a:extLst>
            </p:cNvPr>
            <p:cNvSpPr/>
            <p:nvPr/>
          </p:nvSpPr>
          <p:spPr>
            <a:xfrm>
              <a:off x="3635896" y="1628800"/>
              <a:ext cx="5184576" cy="28803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7364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F30A-2D31-DE20-D68A-13D36F9A1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8496944" cy="5544616"/>
          </a:xfrm>
        </p:spPr>
        <p:txBody>
          <a:bodyPr>
            <a:noAutofit/>
          </a:bodyPr>
          <a:lstStyle/>
          <a:p>
            <a:pPr algn="just">
              <a:spcBef>
                <a:spcPts val="18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the vulnerability to access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~/.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id_rsa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lvl="1" algn="just">
              <a:spcBef>
                <a:spcPts val="3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against XSS</a:t>
            </a:r>
          </a:p>
          <a:p>
            <a:pPr lvl="1" algn="just">
              <a:spcBef>
                <a:spcPts val="3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Origin Policy</a:t>
            </a: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Progress : Exploitation Approach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625C70E-4CB2-A194-457F-B1BCD73DD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7923431"/>
              </p:ext>
            </p:extLst>
          </p:nvPr>
        </p:nvGraphicFramePr>
        <p:xfrm>
          <a:off x="539552" y="1548982"/>
          <a:ext cx="8064896" cy="1591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C68E7FC-E173-6DF2-FB0B-BC2B5695023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8072" y="3246121"/>
            <a:ext cx="77724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30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2F30A-2D31-DE20-D68A-13D36F9A1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8496944" cy="5544616"/>
          </a:xfrm>
        </p:spPr>
        <p:txBody>
          <a:bodyPr>
            <a:noAutofit/>
          </a:bodyPr>
          <a:lstStyle/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800"/>
              </a:spcBef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DF3DC-DD20-9722-C04E-3A3908255B01}"/>
              </a:ext>
            </a:extLst>
          </p:cNvPr>
          <p:cNvSpPr/>
          <p:nvPr/>
        </p:nvSpPr>
        <p:spPr>
          <a:xfrm>
            <a:off x="0" y="-1"/>
            <a:ext cx="9144000" cy="68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Progress : Overcoming the Challenge</a:t>
            </a:r>
            <a:endParaRPr lang="en-US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548928-2FBA-6AB5-2E35-4F1B0C4DE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4" y="769092"/>
            <a:ext cx="8123071" cy="5319815"/>
          </a:xfrm>
          <a:prstGeom prst="rect">
            <a:avLst/>
          </a:prstGeom>
        </p:spPr>
      </p:pic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FF2AD36F-1912-50DB-8F2A-CB0DD2886EBD}"/>
              </a:ext>
            </a:extLst>
          </p:cNvPr>
          <p:cNvSpPr/>
          <p:nvPr/>
        </p:nvSpPr>
        <p:spPr>
          <a:xfrm>
            <a:off x="4932040" y="2924944"/>
            <a:ext cx="1368152" cy="648072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  <a:extLst>
              <a:ext uri="{FF2B5EF4-FFF2-40B4-BE49-F238E27FC236}">
                <a16:creationId xmlns:a16="http://schemas.microsoft.com/office/drawing/2014/main" id="{8C1D9FA9-9B2A-AC37-CF25-59ED8237C837}"/>
              </a:ext>
            </a:extLst>
          </p:cNvPr>
          <p:cNvSpPr/>
          <p:nvPr/>
        </p:nvSpPr>
        <p:spPr>
          <a:xfrm>
            <a:off x="4932040" y="4437112"/>
            <a:ext cx="1368152" cy="648072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4" action="ppaction://hlinksldjump"/>
            <a:extLst>
              <a:ext uri="{FF2B5EF4-FFF2-40B4-BE49-F238E27FC236}">
                <a16:creationId xmlns:a16="http://schemas.microsoft.com/office/drawing/2014/main" id="{DB81F9F7-0829-E831-E245-C30160611502}"/>
              </a:ext>
            </a:extLst>
          </p:cNvPr>
          <p:cNvSpPr/>
          <p:nvPr/>
        </p:nvSpPr>
        <p:spPr>
          <a:xfrm>
            <a:off x="1914620" y="3573016"/>
            <a:ext cx="1577259" cy="576064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ABB18AE2-254F-C120-0800-E239D2642409}"/>
              </a:ext>
            </a:extLst>
          </p:cNvPr>
          <p:cNvSpPr/>
          <p:nvPr/>
        </p:nvSpPr>
        <p:spPr>
          <a:xfrm>
            <a:off x="4143410" y="1819197"/>
            <a:ext cx="1577259" cy="576064"/>
          </a:xfrm>
          <a:prstGeom prst="rect">
            <a:avLst/>
          </a:prstGeom>
          <a:solidFill>
            <a:srgbClr val="92D050">
              <a:alpha val="35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68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6028</TotalTime>
  <Words>696</Words>
  <Application>Microsoft Macintosh PowerPoint</Application>
  <PresentationFormat>On-screen Show (4:3)</PresentationFormat>
  <Paragraphs>142</Paragraphs>
  <Slides>16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Times</vt:lpstr>
      <vt:lpstr>Times New Roman</vt:lpstr>
      <vt:lpstr>Office Theme</vt:lpstr>
      <vt:lpstr>Identifying Vulnerabilities in VS Code Extensions : Supply Chain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>http://www.free-power-point-templates.com/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subject/>
  <dc:creator>FPPT.com</dc:creator>
  <cp:keywords/>
  <dc:description/>
  <cp:lastModifiedBy>Jain, Prateek</cp:lastModifiedBy>
  <cp:revision>706</cp:revision>
  <dcterms:created xsi:type="dcterms:W3CDTF">2010-05-23T14:28:12Z</dcterms:created>
  <dcterms:modified xsi:type="dcterms:W3CDTF">2023-03-16T08:33:53Z</dcterms:modified>
  <cp:category/>
</cp:coreProperties>
</file>